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8" r:id="rId3"/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6858000" cx="12192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cdca4ba77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cdca4ba7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cdca4ba77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cdca4ba7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cdca4ba77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cdca4ba77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cdca4ba77_0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cdca4ba77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079facab9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079facab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079facab9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079facab9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4cdca4ba77_0_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4cdca4ba77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4cdca4ba77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4cdca4ba7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5079facab9_0_1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5079facab9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5079facab9_0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5079facab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079facab9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079faca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5079facab9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5079facab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5079facab9_0_1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5079facab9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5079facab9_0_1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5079facab9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cdca4ba77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cdca4ba7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079facab9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079facab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079facab9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079facab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cdca4ba77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cdca4ba7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cdca4ba77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cdca4ba7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cdca4ba77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cdca4ba7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cdca4ba77_0_1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cdca4ba77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3095896" y="1083174"/>
            <a:ext cx="8623663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rebuchet M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095896" y="3562849"/>
            <a:ext cx="8623663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0" type="dt"/>
          </p:nvPr>
        </p:nvSpPr>
        <p:spPr>
          <a:xfrm>
            <a:off x="3095897" y="6356349"/>
            <a:ext cx="21836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5909853" y="6356349"/>
            <a:ext cx="327551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9815647" y="6356350"/>
            <a:ext cx="19039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2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76" name="Google Shape;76;p1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12"/>
          <p:cNvSpPr txBox="1"/>
          <p:nvPr>
            <p:ph type="ctrTitle"/>
          </p:nvPr>
        </p:nvSpPr>
        <p:spPr>
          <a:xfrm>
            <a:off x="797467" y="2366963"/>
            <a:ext cx="10962900" cy="1118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797451" y="3621217"/>
            <a:ext cx="10962900" cy="577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3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86" name="Google Shape;86;p1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13"/>
          <p:cNvSpPr txBox="1"/>
          <p:nvPr>
            <p:ph type="title"/>
          </p:nvPr>
        </p:nvSpPr>
        <p:spPr>
          <a:xfrm>
            <a:off x="797467" y="2869796"/>
            <a:ext cx="10962900" cy="111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4"/>
          <p:cNvGrpSpPr/>
          <p:nvPr/>
        </p:nvGrpSpPr>
        <p:grpSpPr>
          <a:xfrm>
            <a:off x="0" y="5204762"/>
            <a:ext cx="12191695" cy="1653192"/>
            <a:chOff x="0" y="3903669"/>
            <a:chExt cx="9144000" cy="1239925"/>
          </a:xfrm>
        </p:grpSpPr>
        <p:sp>
          <p:nvSpPr>
            <p:cNvPr id="95" name="Google Shape;95;p1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14"/>
          <p:cNvSpPr txBox="1"/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1" type="body"/>
          </p:nvPr>
        </p:nvSpPr>
        <p:spPr>
          <a:xfrm>
            <a:off x="415600" y="1639833"/>
            <a:ext cx="11360700" cy="4452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415600" y="1639967"/>
            <a:ext cx="5333100" cy="4452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6" name="Google Shape;106;p15"/>
          <p:cNvSpPr txBox="1"/>
          <p:nvPr>
            <p:ph idx="2" type="body"/>
          </p:nvPr>
        </p:nvSpPr>
        <p:spPr>
          <a:xfrm>
            <a:off x="6443200" y="1639967"/>
            <a:ext cx="5333100" cy="4452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415600" y="1954405"/>
            <a:ext cx="3744000" cy="4137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4" name="Google Shape;114;p17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8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117" name="Google Shape;117;p1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18"/>
          <p:cNvSpPr txBox="1"/>
          <p:nvPr>
            <p:ph type="title"/>
          </p:nvPr>
        </p:nvSpPr>
        <p:spPr>
          <a:xfrm>
            <a:off x="653667" y="701800"/>
            <a:ext cx="74916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/>
          <p:nvPr/>
        </p:nvSpPr>
        <p:spPr>
          <a:xfrm>
            <a:off x="6096000" y="-2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6" name="Google Shape;126;p19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" name="Google Shape;127;p19"/>
          <p:cNvSpPr txBox="1"/>
          <p:nvPr>
            <p:ph type="title"/>
          </p:nvPr>
        </p:nvSpPr>
        <p:spPr>
          <a:xfrm>
            <a:off x="354000" y="1534800"/>
            <a:ext cx="5393700" cy="2085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28" name="Google Shape;128;p19"/>
          <p:cNvSpPr txBox="1"/>
          <p:nvPr>
            <p:ph idx="1" type="subTitle"/>
          </p:nvPr>
        </p:nvSpPr>
        <p:spPr>
          <a:xfrm>
            <a:off x="354000" y="3692002"/>
            <a:ext cx="5393700" cy="1692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9" name="Google Shape;129;p19"/>
          <p:cNvSpPr txBox="1"/>
          <p:nvPr>
            <p:ph idx="2" type="body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indent="-349250" lvl="1" marL="914400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indent="-349250" lvl="2" marL="1371600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indent="-349250" lvl="3" marL="1828800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indent="-349250" lvl="4" marL="2286000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indent="-349250" lvl="5" marL="2743200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indent="-349250" lvl="6" marL="3200400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indent="-349250" lvl="7" marL="3657600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indent="-349250" lvl="8" marL="4114800" rtl="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19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426000" y="5640767"/>
            <a:ext cx="7998300" cy="798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33" name="Google Shape;133;p20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21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136" name="Google Shape;136;p2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21"/>
          <p:cNvSpPr txBox="1"/>
          <p:nvPr>
            <p:ph hasCustomPrompt="1" type="title"/>
          </p:nvPr>
        </p:nvSpPr>
        <p:spPr>
          <a:xfrm>
            <a:off x="415600" y="1674733"/>
            <a:ext cx="11360700" cy="27075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415600" y="4492300"/>
            <a:ext cx="11360700" cy="1709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indent="-349250" lvl="1" marL="914400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indent="-349250" lvl="2" marL="1371600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indent="-349250" lvl="3" marL="1828800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indent="-349250" lvl="4" marL="2286000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indent="-349250" lvl="5" marL="2743200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indent="-349250" lvl="6" marL="3200400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indent="-349250" lvl="7" marL="3657600" rtl="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indent="-349250" lvl="8" marL="4114800" rtl="0" algn="ctr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3095897" y="417376"/>
            <a:ext cx="862366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3095897" y="1841862"/>
            <a:ext cx="8623663" cy="4387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095897" y="6356349"/>
            <a:ext cx="21836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5909853" y="6356349"/>
            <a:ext cx="327551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9815647" y="6356350"/>
            <a:ext cx="19039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095896" y="1709738"/>
            <a:ext cx="8251553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Trebuchet MS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095896" y="4589463"/>
            <a:ext cx="8251553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095897" y="6356349"/>
            <a:ext cx="21836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5909853" y="6356349"/>
            <a:ext cx="327551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9815647" y="6356350"/>
            <a:ext cx="19039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3095897" y="417376"/>
            <a:ext cx="862366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3095897" y="1825625"/>
            <a:ext cx="420624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7421880" y="1825625"/>
            <a:ext cx="429768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3095897" y="6356349"/>
            <a:ext cx="21836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5909853" y="6356349"/>
            <a:ext cx="327551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9815647" y="6356350"/>
            <a:ext cx="19039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3095897" y="352062"/>
            <a:ext cx="862366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3095894" y="1668100"/>
            <a:ext cx="438912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3095895" y="2492012"/>
            <a:ext cx="438912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3" type="body"/>
          </p:nvPr>
        </p:nvSpPr>
        <p:spPr>
          <a:xfrm>
            <a:off x="7602583" y="1668100"/>
            <a:ext cx="411697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4" type="body"/>
          </p:nvPr>
        </p:nvSpPr>
        <p:spPr>
          <a:xfrm>
            <a:off x="7602583" y="2492012"/>
            <a:ext cx="411697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3095897" y="6356349"/>
            <a:ext cx="21836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5909853" y="6356349"/>
            <a:ext cx="327551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9815647" y="6356350"/>
            <a:ext cx="19039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3095897" y="417376"/>
            <a:ext cx="862366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0" type="dt"/>
          </p:nvPr>
        </p:nvSpPr>
        <p:spPr>
          <a:xfrm>
            <a:off x="3095897" y="6356349"/>
            <a:ext cx="21836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1" type="ftr"/>
          </p:nvPr>
        </p:nvSpPr>
        <p:spPr>
          <a:xfrm>
            <a:off x="5909853" y="6356349"/>
            <a:ext cx="327551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9815647" y="6356350"/>
            <a:ext cx="19039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idx="10" type="dt"/>
          </p:nvPr>
        </p:nvSpPr>
        <p:spPr>
          <a:xfrm>
            <a:off x="3095897" y="6356349"/>
            <a:ext cx="21836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5909853" y="6356349"/>
            <a:ext cx="327551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9815647" y="6356350"/>
            <a:ext cx="19039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3095897" y="465138"/>
            <a:ext cx="309998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rebuchet M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6348548" y="465138"/>
            <a:ext cx="5371011" cy="5403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3095897" y="2065338"/>
            <a:ext cx="309998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3095897" y="6356349"/>
            <a:ext cx="21836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5909853" y="6356349"/>
            <a:ext cx="327551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9815647" y="6356350"/>
            <a:ext cx="19039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3095897" y="457200"/>
            <a:ext cx="2677886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rebuchet M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/>
          <p:nvPr>
            <p:ph idx="2" type="pic"/>
          </p:nvPr>
        </p:nvSpPr>
        <p:spPr>
          <a:xfrm>
            <a:off x="5909852" y="457200"/>
            <a:ext cx="5809707" cy="5403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" type="body"/>
          </p:nvPr>
        </p:nvSpPr>
        <p:spPr>
          <a:xfrm>
            <a:off x="3095897" y="2057400"/>
            <a:ext cx="2677886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10"/>
          <p:cNvSpPr txBox="1"/>
          <p:nvPr>
            <p:ph idx="10" type="dt"/>
          </p:nvPr>
        </p:nvSpPr>
        <p:spPr>
          <a:xfrm>
            <a:off x="3095897" y="6356349"/>
            <a:ext cx="21836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1" type="ftr"/>
          </p:nvPr>
        </p:nvSpPr>
        <p:spPr>
          <a:xfrm>
            <a:off x="5909853" y="6356349"/>
            <a:ext cx="327551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9815647" y="6356350"/>
            <a:ext cx="19039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095897" y="417376"/>
            <a:ext cx="862366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rebuchet MS"/>
              <a:buNone/>
              <a:defRPr b="1" i="0" sz="4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095897" y="1841862"/>
            <a:ext cx="8623663" cy="4387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3095897" y="6356349"/>
            <a:ext cx="21836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5909853" y="6356349"/>
            <a:ext cx="327551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9815647" y="6356350"/>
            <a:ext cx="190391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-610475" y="4914981"/>
            <a:ext cx="896556" cy="32439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/>
          <p:nvPr/>
        </p:nvSpPr>
        <p:spPr>
          <a:xfrm rot="-5400000">
            <a:off x="-2113768" y="2546065"/>
            <a:ext cx="3888671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bs-Latn-BA" sz="1200" u="none" cap="none" strike="noStrike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Find more PowerPoint templates on </a:t>
            </a:r>
            <a:r>
              <a:rPr b="1" i="0" lang="bs-Latn-BA" sz="1200" u="none" cap="none" strike="noStrike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prezentr.com</a:t>
            </a:r>
            <a:r>
              <a:rPr b="0" i="0" lang="bs-Latn-BA" sz="1200" u="none" cap="none" strike="noStrike">
                <a:solidFill>
                  <a:srgbClr val="A5A5A5"/>
                </a:solidFill>
                <a:latin typeface="Trebuchet MS"/>
                <a:ea typeface="Trebuchet MS"/>
                <a:cs typeface="Trebuchet MS"/>
                <a:sym typeface="Trebuchet MS"/>
              </a:rPr>
              <a:t>!</a:t>
            </a:r>
            <a:endParaRPr sz="1200">
              <a:solidFill>
                <a:srgbClr val="A5A5A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>
            <a:off x="415600" y="1639833"/>
            <a:ext cx="11360700" cy="44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"/>
              <a:buChar char="●"/>
              <a:defRPr sz="24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9250" lvl="1" marL="9144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9250" lvl="2" marL="1371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9250" lvl="3" marL="18288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●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9250" lvl="4" marL="2286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9250" lvl="5" marL="27432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9250" lvl="6" marL="32004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●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9250" lvl="7" marL="3657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9250" lvl="8" marL="41148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s-Latn-B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satojkovic/DeepLogo" TargetMode="External"/><Relationship Id="rId4" Type="http://schemas.openxmlformats.org/officeDocument/2006/relationships/hyperlink" Target="https://www.upcounsel.com/trademark-infringement-penalties" TargetMode="External"/><Relationship Id="rId5" Type="http://schemas.openxmlformats.org/officeDocument/2006/relationships/hyperlink" Target="https://keras.io/" TargetMode="External"/><Relationship Id="rId6" Type="http://schemas.openxmlformats.org/officeDocument/2006/relationships/hyperlink" Target="https://github.com/mtobeiyf/keras-flask-deploy-webapp" TargetMode="External"/><Relationship Id="rId7" Type="http://schemas.openxmlformats.org/officeDocument/2006/relationships/hyperlink" Target="https://pypi.org/project/google-images-download/1.0.1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ctrTitle"/>
          </p:nvPr>
        </p:nvSpPr>
        <p:spPr>
          <a:xfrm>
            <a:off x="3095896" y="1083174"/>
            <a:ext cx="8623663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rebuchet MS"/>
              <a:buNone/>
            </a:pPr>
            <a:r>
              <a:rPr lang="bs-Latn-BA"/>
              <a:t>GEM 2.0</a:t>
            </a:r>
            <a:endParaRPr/>
          </a:p>
        </p:txBody>
      </p:sp>
      <p:sp>
        <p:nvSpPr>
          <p:cNvPr id="151" name="Google Shape;151;p23"/>
          <p:cNvSpPr txBox="1"/>
          <p:nvPr>
            <p:ph idx="1" type="subTitle"/>
          </p:nvPr>
        </p:nvSpPr>
        <p:spPr>
          <a:xfrm>
            <a:off x="3095896" y="3562849"/>
            <a:ext cx="8623663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bs-Latn-BA"/>
              <a:t>Logo Relevance - Akhil and Tarun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Image Preprocessing</a:t>
            </a:r>
            <a:endParaRPr/>
          </a:p>
        </p:txBody>
      </p:sp>
      <p:pic>
        <p:nvPicPr>
          <p:cNvPr id="216" name="Google Shape;21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67175" y="2712300"/>
            <a:ext cx="2791097" cy="2805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5897" y="2234588"/>
            <a:ext cx="5862579" cy="3761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Image Preprocessing</a:t>
            </a:r>
            <a:endParaRPr/>
          </a:p>
        </p:txBody>
      </p:sp>
      <p:sp>
        <p:nvSpPr>
          <p:cNvPr id="223" name="Google Shape;223;p33"/>
          <p:cNvSpPr txBox="1"/>
          <p:nvPr>
            <p:ph idx="1" type="body"/>
          </p:nvPr>
        </p:nvSpPr>
        <p:spPr>
          <a:xfrm>
            <a:off x="3095897" y="1841862"/>
            <a:ext cx="8623800" cy="438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A</a:t>
            </a:r>
            <a:r>
              <a:rPr lang="bs-Latn-BA"/>
              <a:t>s the images are scraped, there are</a:t>
            </a:r>
            <a:r>
              <a:rPr lang="bs-Latn-BA"/>
              <a:t> corrupted images, so,</a:t>
            </a:r>
            <a:r>
              <a:rPr lang="bs-Latn-BA"/>
              <a:t> </a:t>
            </a:r>
            <a:r>
              <a:rPr lang="bs-Latn-BA"/>
              <a:t>Subsetted 12 images for each brand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Resized all images to size (50,50,3)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Created a numpy array and combined all the train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Numpy array is of size (no_of_train_images, 50, 50, 3)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Similarly created target variable which is of size (no_of_train_images,)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Label Encoding and Categorical Encoding - Target Label </a:t>
            </a:r>
            <a:endParaRPr/>
          </a:p>
        </p:txBody>
      </p:sp>
      <p:pic>
        <p:nvPicPr>
          <p:cNvPr id="229" name="Google Shape;229;p34"/>
          <p:cNvPicPr preferRelativeResize="0"/>
          <p:nvPr/>
        </p:nvPicPr>
        <p:blipFill rotWithShape="1">
          <a:blip r:embed="rId3">
            <a:alphaModFix/>
          </a:blip>
          <a:srcRect b="20179" l="5655" r="50875" t="19277"/>
          <a:stretch/>
        </p:blipFill>
        <p:spPr>
          <a:xfrm>
            <a:off x="3074500" y="2517925"/>
            <a:ext cx="4478477" cy="3508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5327" y="2765513"/>
            <a:ext cx="4334224" cy="3013317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4"/>
          <p:cNvSpPr txBox="1"/>
          <p:nvPr/>
        </p:nvSpPr>
        <p:spPr>
          <a:xfrm>
            <a:off x="7653125" y="2365525"/>
            <a:ext cx="15804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s-Latn-BA">
                <a:latin typeface="Trebuchet MS"/>
                <a:ea typeface="Trebuchet MS"/>
                <a:cs typeface="Trebuchet MS"/>
                <a:sym typeface="Trebuchet MS"/>
              </a:rPr>
              <a:t>Encoded_Label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2" name="Google Shape;232;p34"/>
          <p:cNvSpPr txBox="1"/>
          <p:nvPr/>
        </p:nvSpPr>
        <p:spPr>
          <a:xfrm>
            <a:off x="9909350" y="2365525"/>
            <a:ext cx="20376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s-Latn-BA">
                <a:latin typeface="Trebuchet MS"/>
                <a:ea typeface="Trebuchet MS"/>
                <a:cs typeface="Trebuchet MS"/>
                <a:sym typeface="Trebuchet MS"/>
              </a:rPr>
              <a:t>TARGET to CNN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3" name="Google Shape;233;p34"/>
          <p:cNvSpPr txBox="1"/>
          <p:nvPr/>
        </p:nvSpPr>
        <p:spPr>
          <a:xfrm>
            <a:off x="2700125" y="6026425"/>
            <a:ext cx="93693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bs-Latn-BA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Now </a:t>
            </a:r>
            <a:r>
              <a:rPr b="1" lang="bs-Latn-BA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target variable of size (no_of_train_images, no_of_classes)</a:t>
            </a:r>
            <a:endParaRPr b="1"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5"/>
          <p:cNvSpPr txBox="1"/>
          <p:nvPr>
            <p:ph type="title"/>
          </p:nvPr>
        </p:nvSpPr>
        <p:spPr>
          <a:xfrm>
            <a:off x="3049497" y="83301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CNN Model</a:t>
            </a:r>
            <a:endParaRPr/>
          </a:p>
        </p:txBody>
      </p:sp>
      <p:pic>
        <p:nvPicPr>
          <p:cNvPr id="239" name="Google Shape;239;p35"/>
          <p:cNvPicPr preferRelativeResize="0"/>
          <p:nvPr/>
        </p:nvPicPr>
        <p:blipFill rotWithShape="1">
          <a:blip r:embed="rId3">
            <a:alphaModFix/>
          </a:blip>
          <a:srcRect b="0" l="22391" r="19053" t="23948"/>
          <a:stretch/>
        </p:blipFill>
        <p:spPr>
          <a:xfrm>
            <a:off x="4317538" y="1280650"/>
            <a:ext cx="6087725" cy="549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Code Walkthrough</a:t>
            </a:r>
            <a:endParaRPr/>
          </a:p>
        </p:txBody>
      </p:sp>
      <p:sp>
        <p:nvSpPr>
          <p:cNvPr id="245" name="Google Shape;245;p36"/>
          <p:cNvSpPr txBox="1"/>
          <p:nvPr>
            <p:ph idx="1" type="body"/>
          </p:nvPr>
        </p:nvSpPr>
        <p:spPr>
          <a:xfrm>
            <a:off x="3095897" y="1841862"/>
            <a:ext cx="8623800" cy="438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37"/>
          <p:cNvGrpSpPr/>
          <p:nvPr/>
        </p:nvGrpSpPr>
        <p:grpSpPr>
          <a:xfrm>
            <a:off x="6003782" y="1497426"/>
            <a:ext cx="5777889" cy="996375"/>
            <a:chOff x="4530625" y="1206560"/>
            <a:chExt cx="4333525" cy="747300"/>
          </a:xfrm>
        </p:grpSpPr>
        <p:cxnSp>
          <p:nvCxnSpPr>
            <p:cNvPr id="251" name="Google Shape;251;p37"/>
            <p:cNvCxnSpPr/>
            <p:nvPr/>
          </p:nvCxnSpPr>
          <p:spPr>
            <a:xfrm>
              <a:off x="4530625" y="1582195"/>
              <a:ext cx="1652700" cy="0"/>
            </a:xfrm>
            <a:prstGeom prst="straightConnector1">
              <a:avLst/>
            </a:prstGeom>
            <a:noFill/>
            <a:ln cap="flat" cmpd="sng" w="9525">
              <a:solidFill>
                <a:srgbClr val="BDBDBD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52" name="Google Shape;252;p37"/>
            <p:cNvSpPr/>
            <p:nvPr/>
          </p:nvSpPr>
          <p:spPr>
            <a:xfrm>
              <a:off x="6014671" y="1481782"/>
              <a:ext cx="198600" cy="1983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7"/>
            <p:cNvSpPr txBox="1"/>
            <p:nvPr/>
          </p:nvSpPr>
          <p:spPr>
            <a:xfrm>
              <a:off x="5990215" y="1423765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bs-Latn-BA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1900">
                <a:solidFill>
                  <a:srgbClr val="FFFFFF"/>
                </a:solidFill>
              </a:endParaRPr>
            </a:p>
          </p:txBody>
        </p:sp>
        <p:sp>
          <p:nvSpPr>
            <p:cNvPr id="254" name="Google Shape;254;p37"/>
            <p:cNvSpPr txBox="1"/>
            <p:nvPr/>
          </p:nvSpPr>
          <p:spPr>
            <a:xfrm>
              <a:off x="6223850" y="1206560"/>
              <a:ext cx="2640300" cy="7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bs-Latn-BA" sz="1600"/>
                <a:t>Model 1: CNN with 100 images in each class (Total 500 classes)</a:t>
              </a:r>
              <a:endParaRPr b="1" sz="1600"/>
            </a:p>
            <a:p>
              <a:pPr indent="-374650" lvl="0" marL="60960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3 Convolution Layers, No Dropout</a:t>
              </a:r>
              <a:endParaRPr b="1" sz="1100"/>
            </a:p>
            <a:p>
              <a:pPr indent="-374650" lvl="0" marL="60960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Train - 0.22%</a:t>
              </a:r>
              <a:endParaRPr b="1" sz="1100"/>
            </a:p>
            <a:p>
              <a:pPr indent="-374650" lvl="0" marL="60960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Test - 0.02%</a:t>
              </a:r>
              <a:endParaRPr b="1" sz="1100"/>
            </a:p>
          </p:txBody>
        </p:sp>
      </p:grpSp>
      <p:grpSp>
        <p:nvGrpSpPr>
          <p:cNvPr id="255" name="Google Shape;255;p37"/>
          <p:cNvGrpSpPr/>
          <p:nvPr/>
        </p:nvGrpSpPr>
        <p:grpSpPr>
          <a:xfrm>
            <a:off x="6715531" y="2838900"/>
            <a:ext cx="5234429" cy="996375"/>
            <a:chOff x="5064450" y="2159734"/>
            <a:chExt cx="3925920" cy="747300"/>
          </a:xfrm>
        </p:grpSpPr>
        <p:cxnSp>
          <p:nvCxnSpPr>
            <p:cNvPr id="256" name="Google Shape;256;p37"/>
            <p:cNvCxnSpPr/>
            <p:nvPr/>
          </p:nvCxnSpPr>
          <p:spPr>
            <a:xfrm>
              <a:off x="5064450" y="2460069"/>
              <a:ext cx="1119000" cy="0"/>
            </a:xfrm>
            <a:prstGeom prst="straightConnector1">
              <a:avLst/>
            </a:prstGeom>
            <a:noFill/>
            <a:ln cap="flat" cmpd="sng" w="9525">
              <a:solidFill>
                <a:srgbClr val="BDBDBD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57" name="Google Shape;257;p37"/>
            <p:cNvSpPr/>
            <p:nvPr/>
          </p:nvSpPr>
          <p:spPr>
            <a:xfrm>
              <a:off x="6014671" y="2353882"/>
              <a:ext cx="198600" cy="198300"/>
            </a:xfrm>
            <a:prstGeom prst="ellipse">
              <a:avLst/>
            </a:prstGeom>
            <a:solidFill>
              <a:srgbClr val="761E8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7"/>
            <p:cNvSpPr txBox="1"/>
            <p:nvPr/>
          </p:nvSpPr>
          <p:spPr>
            <a:xfrm>
              <a:off x="5991690" y="2295028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bs-Latn-BA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sz="1900">
                <a:solidFill>
                  <a:srgbClr val="FFFFFF"/>
                </a:solidFill>
              </a:endParaRPr>
            </a:p>
          </p:txBody>
        </p:sp>
        <p:sp>
          <p:nvSpPr>
            <p:cNvPr id="259" name="Google Shape;259;p37"/>
            <p:cNvSpPr txBox="1"/>
            <p:nvPr/>
          </p:nvSpPr>
          <p:spPr>
            <a:xfrm>
              <a:off x="6213270" y="2159734"/>
              <a:ext cx="2777100" cy="7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bs-Latn-BA" sz="1600"/>
                <a:t>Model 3: CNN with 50 images in each class (Total 500 classes)</a:t>
              </a:r>
              <a:endParaRPr b="1" sz="16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3 Convolution Layers</a:t>
              </a:r>
              <a:endParaRPr b="1" sz="11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Train - 55%</a:t>
              </a:r>
              <a:endParaRPr b="1" sz="11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Test - 35%</a:t>
              </a:r>
              <a:endParaRPr b="1" sz="1600"/>
            </a:p>
          </p:txBody>
        </p:sp>
      </p:grpSp>
      <p:grpSp>
        <p:nvGrpSpPr>
          <p:cNvPr id="260" name="Google Shape;260;p37"/>
          <p:cNvGrpSpPr/>
          <p:nvPr/>
        </p:nvGrpSpPr>
        <p:grpSpPr>
          <a:xfrm>
            <a:off x="7395115" y="4332775"/>
            <a:ext cx="4386575" cy="996375"/>
            <a:chOff x="5574150" y="3197766"/>
            <a:chExt cx="3290013" cy="747300"/>
          </a:xfrm>
        </p:grpSpPr>
        <p:cxnSp>
          <p:nvCxnSpPr>
            <p:cNvPr id="261" name="Google Shape;261;p37"/>
            <p:cNvCxnSpPr/>
            <p:nvPr/>
          </p:nvCxnSpPr>
          <p:spPr>
            <a:xfrm>
              <a:off x="5574150" y="3449448"/>
              <a:ext cx="609300" cy="0"/>
            </a:xfrm>
            <a:prstGeom prst="straightConnector1">
              <a:avLst/>
            </a:prstGeom>
            <a:noFill/>
            <a:ln cap="flat" cmpd="sng" w="9525">
              <a:solidFill>
                <a:srgbClr val="BDBDBD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62" name="Google Shape;262;p37"/>
            <p:cNvSpPr/>
            <p:nvPr/>
          </p:nvSpPr>
          <p:spPr>
            <a:xfrm>
              <a:off x="6014671" y="3349032"/>
              <a:ext cx="198600" cy="198300"/>
            </a:xfrm>
            <a:prstGeom prst="ellips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7"/>
            <p:cNvSpPr txBox="1"/>
            <p:nvPr/>
          </p:nvSpPr>
          <p:spPr>
            <a:xfrm>
              <a:off x="5991690" y="3291115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bs-Latn-BA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sz="1900">
                <a:solidFill>
                  <a:srgbClr val="FFFFFF"/>
                </a:solidFill>
              </a:endParaRPr>
            </a:p>
          </p:txBody>
        </p:sp>
        <p:sp>
          <p:nvSpPr>
            <p:cNvPr id="264" name="Google Shape;264;p37"/>
            <p:cNvSpPr txBox="1"/>
            <p:nvPr/>
          </p:nvSpPr>
          <p:spPr>
            <a:xfrm>
              <a:off x="6223863" y="3197766"/>
              <a:ext cx="2640300" cy="7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bs-Latn-BA" sz="1600"/>
                <a:t>Model 5: CNN with 12 images in each class (Total 500 classes)</a:t>
              </a:r>
              <a:endParaRPr b="1" sz="16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2 Convolution Layers, 750 epochs</a:t>
              </a:r>
              <a:endParaRPr b="1" sz="11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Train - 84%</a:t>
              </a:r>
              <a:endParaRPr b="1" sz="11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Test - 75%</a:t>
              </a:r>
              <a:endParaRPr b="1" sz="1600"/>
            </a:p>
          </p:txBody>
        </p:sp>
      </p:grpSp>
      <p:grpSp>
        <p:nvGrpSpPr>
          <p:cNvPr id="265" name="Google Shape;265;p37"/>
          <p:cNvGrpSpPr/>
          <p:nvPr/>
        </p:nvGrpSpPr>
        <p:grpSpPr>
          <a:xfrm>
            <a:off x="188327" y="2165600"/>
            <a:ext cx="4936633" cy="996375"/>
            <a:chOff x="510258" y="1672392"/>
            <a:chExt cx="3702567" cy="747300"/>
          </a:xfrm>
        </p:grpSpPr>
        <p:cxnSp>
          <p:nvCxnSpPr>
            <p:cNvPr id="266" name="Google Shape;266;p37"/>
            <p:cNvCxnSpPr/>
            <p:nvPr/>
          </p:nvCxnSpPr>
          <p:spPr>
            <a:xfrm rot="10800000">
              <a:off x="2921325" y="2046050"/>
              <a:ext cx="1291500" cy="0"/>
            </a:xfrm>
            <a:prstGeom prst="straightConnector1">
              <a:avLst/>
            </a:prstGeom>
            <a:noFill/>
            <a:ln cap="flat" cmpd="sng" w="9525">
              <a:solidFill>
                <a:srgbClr val="BDBDBD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67" name="Google Shape;267;p37"/>
            <p:cNvSpPr/>
            <p:nvPr/>
          </p:nvSpPr>
          <p:spPr>
            <a:xfrm>
              <a:off x="2874851" y="1943786"/>
              <a:ext cx="198600" cy="1983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7"/>
            <p:cNvSpPr txBox="1"/>
            <p:nvPr/>
          </p:nvSpPr>
          <p:spPr>
            <a:xfrm>
              <a:off x="2849841" y="1884747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bs-Latn-BA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1900">
                <a:solidFill>
                  <a:srgbClr val="FFFFFF"/>
                </a:solidFill>
              </a:endParaRPr>
            </a:p>
          </p:txBody>
        </p:sp>
        <p:sp>
          <p:nvSpPr>
            <p:cNvPr id="269" name="Google Shape;269;p37"/>
            <p:cNvSpPr txBox="1"/>
            <p:nvPr/>
          </p:nvSpPr>
          <p:spPr>
            <a:xfrm>
              <a:off x="510258" y="1672392"/>
              <a:ext cx="2823900" cy="7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bs-Latn-BA" sz="1600"/>
                <a:t>Model 2: CNN with 50 images in each class (Total 300 classes)</a:t>
              </a:r>
              <a:endParaRPr b="1" sz="16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3 Convolution Layers</a:t>
              </a:r>
              <a:endParaRPr b="1" sz="11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Train - 51%</a:t>
              </a:r>
              <a:endParaRPr b="1" sz="11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Test - 30%</a:t>
              </a:r>
              <a:endParaRPr b="1" sz="1600"/>
            </a:p>
          </p:txBody>
        </p:sp>
      </p:grpSp>
      <p:grpSp>
        <p:nvGrpSpPr>
          <p:cNvPr id="270" name="Google Shape;270;p37"/>
          <p:cNvGrpSpPr/>
          <p:nvPr/>
        </p:nvGrpSpPr>
        <p:grpSpPr>
          <a:xfrm>
            <a:off x="188325" y="3678582"/>
            <a:ext cx="4340609" cy="1011593"/>
            <a:chOff x="510257" y="2724795"/>
            <a:chExt cx="3255538" cy="758714"/>
          </a:xfrm>
        </p:grpSpPr>
        <p:cxnSp>
          <p:nvCxnSpPr>
            <p:cNvPr id="271" name="Google Shape;271;p37"/>
            <p:cNvCxnSpPr/>
            <p:nvPr/>
          </p:nvCxnSpPr>
          <p:spPr>
            <a:xfrm rot="10800000">
              <a:off x="2915895" y="2881250"/>
              <a:ext cx="849900" cy="0"/>
            </a:xfrm>
            <a:prstGeom prst="straightConnector1">
              <a:avLst/>
            </a:prstGeom>
            <a:noFill/>
            <a:ln cap="flat" cmpd="sng" w="9525">
              <a:solidFill>
                <a:srgbClr val="BDBDBD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72" name="Google Shape;272;p37"/>
            <p:cNvSpPr/>
            <p:nvPr/>
          </p:nvSpPr>
          <p:spPr>
            <a:xfrm>
              <a:off x="2874851" y="2780836"/>
              <a:ext cx="198600" cy="198300"/>
            </a:xfrm>
            <a:prstGeom prst="ellips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7"/>
            <p:cNvSpPr txBox="1"/>
            <p:nvPr/>
          </p:nvSpPr>
          <p:spPr>
            <a:xfrm>
              <a:off x="2849841" y="2724795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bs-Latn-BA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sz="1900">
                <a:solidFill>
                  <a:srgbClr val="FFFFFF"/>
                </a:solidFill>
              </a:endParaRPr>
            </a:p>
          </p:txBody>
        </p:sp>
        <p:sp>
          <p:nvSpPr>
            <p:cNvPr id="274" name="Google Shape;274;p37"/>
            <p:cNvSpPr txBox="1"/>
            <p:nvPr/>
          </p:nvSpPr>
          <p:spPr>
            <a:xfrm>
              <a:off x="510257" y="2736208"/>
              <a:ext cx="2777100" cy="7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bs-Latn-BA" sz="1600"/>
                <a:t>Model 4: CNN with 12 images in each class (Total 500 classes)</a:t>
              </a:r>
              <a:endParaRPr b="1" sz="16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2 Convolution Layers, 200 epochs</a:t>
              </a:r>
              <a:endParaRPr b="1" sz="11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Train - 61%</a:t>
              </a:r>
              <a:endParaRPr b="1" sz="1100"/>
            </a:p>
            <a:p>
              <a:pPr indent="-374650" lvl="0" marL="609600" rtl="0" algn="l">
                <a:spcBef>
                  <a:spcPts val="0"/>
                </a:spcBef>
                <a:spcAft>
                  <a:spcPts val="0"/>
                </a:spcAft>
                <a:buSzPts val="1100"/>
                <a:buChar char="●"/>
              </a:pPr>
              <a:r>
                <a:rPr b="1" lang="bs-Latn-BA" sz="1100"/>
                <a:t>Test - 55%</a:t>
              </a:r>
              <a:endParaRPr b="1" sz="1600"/>
            </a:p>
          </p:txBody>
        </p:sp>
      </p:grpSp>
      <p:grpSp>
        <p:nvGrpSpPr>
          <p:cNvPr id="275" name="Google Shape;275;p37"/>
          <p:cNvGrpSpPr/>
          <p:nvPr/>
        </p:nvGrpSpPr>
        <p:grpSpPr>
          <a:xfrm>
            <a:off x="3451855" y="1663936"/>
            <a:ext cx="4678985" cy="4342944"/>
            <a:chOff x="3318063" y="1368287"/>
            <a:chExt cx="2408000" cy="2993482"/>
          </a:xfrm>
        </p:grpSpPr>
        <p:sp>
          <p:nvSpPr>
            <p:cNvPr id="276" name="Google Shape;276;p37"/>
            <p:cNvSpPr/>
            <p:nvPr/>
          </p:nvSpPr>
          <p:spPr>
            <a:xfrm>
              <a:off x="3595785" y="2775241"/>
              <a:ext cx="1853168" cy="919151"/>
            </a:xfrm>
            <a:custGeom>
              <a:rect b="b" l="l" r="r" t="t"/>
              <a:pathLst>
                <a:path extrusionOk="0" h="12970" w="39012">
                  <a:moveTo>
                    <a:pt x="0" y="5914"/>
                  </a:moveTo>
                  <a:lnTo>
                    <a:pt x="19531" y="12970"/>
                  </a:lnTo>
                  <a:lnTo>
                    <a:pt x="39012" y="5914"/>
                  </a:lnTo>
                  <a:lnTo>
                    <a:pt x="1958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77" name="Google Shape;277;p37"/>
            <p:cNvSpPr/>
            <p:nvPr/>
          </p:nvSpPr>
          <p:spPr>
            <a:xfrm>
              <a:off x="3318063" y="3194383"/>
              <a:ext cx="1203867" cy="1167385"/>
            </a:xfrm>
            <a:custGeom>
              <a:rect b="b" l="l" r="r" t="t"/>
              <a:pathLst>
                <a:path extrusionOk="0" h="20822" w="31954">
                  <a:moveTo>
                    <a:pt x="7355" y="0"/>
                  </a:moveTo>
                  <a:lnTo>
                    <a:pt x="31954" y="8796"/>
                  </a:lnTo>
                  <a:lnTo>
                    <a:pt x="31954" y="20822"/>
                  </a:lnTo>
                  <a:lnTo>
                    <a:pt x="0" y="8895"/>
                  </a:lnTo>
                  <a:close/>
                </a:path>
              </a:pathLst>
            </a:custGeom>
            <a:solidFill>
              <a:srgbClr val="551561"/>
            </a:solidFill>
            <a:ln>
              <a:noFill/>
            </a:ln>
          </p:spPr>
        </p:sp>
        <p:sp>
          <p:nvSpPr>
            <p:cNvPr id="278" name="Google Shape;278;p37"/>
            <p:cNvSpPr/>
            <p:nvPr/>
          </p:nvSpPr>
          <p:spPr>
            <a:xfrm flipH="1">
              <a:off x="4522196" y="3194383"/>
              <a:ext cx="1203867" cy="1167385"/>
            </a:xfrm>
            <a:custGeom>
              <a:rect b="b" l="l" r="r" t="t"/>
              <a:pathLst>
                <a:path extrusionOk="0" h="20822" w="31954">
                  <a:moveTo>
                    <a:pt x="7355" y="0"/>
                  </a:moveTo>
                  <a:lnTo>
                    <a:pt x="31954" y="8796"/>
                  </a:lnTo>
                  <a:lnTo>
                    <a:pt x="31954" y="20822"/>
                  </a:lnTo>
                  <a:lnTo>
                    <a:pt x="0" y="8895"/>
                  </a:lnTo>
                  <a:close/>
                </a:path>
              </a:pathLst>
            </a:custGeom>
            <a:solidFill>
              <a:srgbClr val="9225A5"/>
            </a:solidFill>
            <a:ln>
              <a:noFill/>
            </a:ln>
          </p:spPr>
        </p:sp>
        <p:sp>
          <p:nvSpPr>
            <p:cNvPr id="279" name="Google Shape;279;p37"/>
            <p:cNvSpPr/>
            <p:nvPr/>
          </p:nvSpPr>
          <p:spPr>
            <a:xfrm>
              <a:off x="3844034" y="2401368"/>
              <a:ext cx="1356545" cy="672851"/>
            </a:xfrm>
            <a:custGeom>
              <a:rect b="b" l="l" r="r" t="t"/>
              <a:pathLst>
                <a:path extrusionOk="0" h="12970" w="39012">
                  <a:moveTo>
                    <a:pt x="0" y="5914"/>
                  </a:moveTo>
                  <a:lnTo>
                    <a:pt x="19531" y="12970"/>
                  </a:lnTo>
                  <a:lnTo>
                    <a:pt x="39012" y="5914"/>
                  </a:lnTo>
                  <a:lnTo>
                    <a:pt x="1958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80" name="Google Shape;280;p37"/>
            <p:cNvSpPr/>
            <p:nvPr/>
          </p:nvSpPr>
          <p:spPr>
            <a:xfrm>
              <a:off x="3930892" y="2272397"/>
              <a:ext cx="1175304" cy="581421"/>
            </a:xfrm>
            <a:custGeom>
              <a:rect b="b" l="l" r="r" t="t"/>
              <a:pathLst>
                <a:path extrusionOk="0" h="16300" w="49248">
                  <a:moveTo>
                    <a:pt x="0" y="7554"/>
                  </a:moveTo>
                  <a:lnTo>
                    <a:pt x="24649" y="16300"/>
                  </a:lnTo>
                  <a:lnTo>
                    <a:pt x="49248" y="7604"/>
                  </a:lnTo>
                  <a:lnTo>
                    <a:pt x="2459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81" name="Google Shape;281;p37"/>
            <p:cNvSpPr/>
            <p:nvPr/>
          </p:nvSpPr>
          <p:spPr>
            <a:xfrm>
              <a:off x="4052837" y="2081437"/>
              <a:ext cx="931314" cy="460727"/>
            </a:xfrm>
            <a:custGeom>
              <a:rect b="b" l="l" r="r" t="t"/>
              <a:pathLst>
                <a:path extrusionOk="0" h="12970" w="39012">
                  <a:moveTo>
                    <a:pt x="0" y="5914"/>
                  </a:moveTo>
                  <a:lnTo>
                    <a:pt x="19531" y="12970"/>
                  </a:lnTo>
                  <a:lnTo>
                    <a:pt x="39012" y="5914"/>
                  </a:lnTo>
                  <a:lnTo>
                    <a:pt x="1958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82" name="Google Shape;282;p37"/>
            <p:cNvSpPr/>
            <p:nvPr/>
          </p:nvSpPr>
          <p:spPr>
            <a:xfrm>
              <a:off x="4233144" y="1787006"/>
              <a:ext cx="573183" cy="289305"/>
            </a:xfrm>
            <a:custGeom>
              <a:rect b="b" l="l" r="r" t="t"/>
              <a:pathLst>
                <a:path extrusionOk="0" h="8150" w="24053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83" name="Google Shape;283;p37"/>
            <p:cNvSpPr/>
            <p:nvPr/>
          </p:nvSpPr>
          <p:spPr>
            <a:xfrm>
              <a:off x="3640743" y="2708179"/>
              <a:ext cx="881371" cy="854431"/>
            </a:xfrm>
            <a:custGeom>
              <a:rect b="b" l="l" r="r" t="t"/>
              <a:pathLst>
                <a:path extrusionOk="0" h="20822" w="31954">
                  <a:moveTo>
                    <a:pt x="7355" y="0"/>
                  </a:moveTo>
                  <a:lnTo>
                    <a:pt x="31954" y="8796"/>
                  </a:lnTo>
                  <a:lnTo>
                    <a:pt x="31954" y="20822"/>
                  </a:lnTo>
                  <a:lnTo>
                    <a:pt x="0" y="8895"/>
                  </a:lnTo>
                  <a:close/>
                </a:path>
              </a:pathLst>
            </a:custGeom>
            <a:solidFill>
              <a:srgbClr val="551561"/>
            </a:solidFill>
            <a:ln>
              <a:noFill/>
            </a:ln>
          </p:spPr>
        </p:sp>
        <p:sp>
          <p:nvSpPr>
            <p:cNvPr id="284" name="Google Shape;284;p37"/>
            <p:cNvSpPr/>
            <p:nvPr/>
          </p:nvSpPr>
          <p:spPr>
            <a:xfrm>
              <a:off x="3964720" y="2291507"/>
              <a:ext cx="555203" cy="453658"/>
            </a:xfrm>
            <a:custGeom>
              <a:rect b="b" l="l" r="r" t="t"/>
              <a:pathLst>
                <a:path extrusionOk="0" h="12771" w="23257">
                  <a:moveTo>
                    <a:pt x="3727" y="0"/>
                  </a:moveTo>
                  <a:lnTo>
                    <a:pt x="0" y="4522"/>
                  </a:lnTo>
                  <a:lnTo>
                    <a:pt x="23257" y="12771"/>
                  </a:lnTo>
                  <a:lnTo>
                    <a:pt x="23257" y="7056"/>
                  </a:lnTo>
                  <a:close/>
                </a:path>
              </a:pathLst>
            </a:custGeom>
            <a:gradFill>
              <a:gsLst>
                <a:gs pos="0">
                  <a:srgbClr val="FFCA37"/>
                </a:gs>
                <a:gs pos="100000">
                  <a:srgbClr val="AD8107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85" name="Google Shape;285;p37"/>
            <p:cNvSpPr/>
            <p:nvPr/>
          </p:nvSpPr>
          <p:spPr>
            <a:xfrm flipH="1">
              <a:off x="4518736" y="2291507"/>
              <a:ext cx="555203" cy="453658"/>
            </a:xfrm>
            <a:custGeom>
              <a:rect b="b" l="l" r="r" t="t"/>
              <a:pathLst>
                <a:path extrusionOk="0" h="12771" w="23257">
                  <a:moveTo>
                    <a:pt x="3727" y="0"/>
                  </a:moveTo>
                  <a:lnTo>
                    <a:pt x="0" y="4522"/>
                  </a:lnTo>
                  <a:lnTo>
                    <a:pt x="23257" y="12771"/>
                  </a:lnTo>
                  <a:lnTo>
                    <a:pt x="23257" y="7056"/>
                  </a:lnTo>
                  <a:close/>
                </a:path>
              </a:pathLst>
            </a:custGeom>
            <a:solidFill>
              <a:srgbClr val="F4B400"/>
            </a:solidFill>
            <a:ln>
              <a:noFill/>
            </a:ln>
          </p:spPr>
        </p:sp>
        <p:sp>
          <p:nvSpPr>
            <p:cNvPr id="286" name="Google Shape;286;p37"/>
            <p:cNvSpPr/>
            <p:nvPr/>
          </p:nvSpPr>
          <p:spPr>
            <a:xfrm>
              <a:off x="4084537" y="1922553"/>
              <a:ext cx="435387" cy="501365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551561"/>
            </a:solidFill>
            <a:ln>
              <a:noFill/>
            </a:ln>
          </p:spPr>
        </p:sp>
        <p:sp>
          <p:nvSpPr>
            <p:cNvPr id="287" name="Google Shape;287;p37"/>
            <p:cNvSpPr/>
            <p:nvPr/>
          </p:nvSpPr>
          <p:spPr>
            <a:xfrm flipH="1">
              <a:off x="4518735" y="1922553"/>
              <a:ext cx="435387" cy="501365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701C7F"/>
            </a:solidFill>
            <a:ln>
              <a:noFill/>
            </a:ln>
          </p:spPr>
        </p:sp>
        <p:sp>
          <p:nvSpPr>
            <p:cNvPr id="288" name="Google Shape;288;p37"/>
            <p:cNvSpPr/>
            <p:nvPr/>
          </p:nvSpPr>
          <p:spPr>
            <a:xfrm>
              <a:off x="4266040" y="1368287"/>
              <a:ext cx="253884" cy="593119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551561"/>
            </a:solidFill>
            <a:ln>
              <a:noFill/>
            </a:ln>
          </p:spPr>
        </p:sp>
        <p:sp>
          <p:nvSpPr>
            <p:cNvPr id="289" name="Google Shape;289;p37"/>
            <p:cNvSpPr/>
            <p:nvPr/>
          </p:nvSpPr>
          <p:spPr>
            <a:xfrm flipH="1">
              <a:off x="4518734" y="1368287"/>
              <a:ext cx="253884" cy="593119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701C7F"/>
            </a:solidFill>
            <a:ln>
              <a:noFill/>
            </a:ln>
          </p:spPr>
        </p:sp>
        <p:sp>
          <p:nvSpPr>
            <p:cNvPr id="290" name="Google Shape;290;p37"/>
            <p:cNvSpPr/>
            <p:nvPr/>
          </p:nvSpPr>
          <p:spPr>
            <a:xfrm>
              <a:off x="3877348" y="2290728"/>
              <a:ext cx="642683" cy="657851"/>
            </a:xfrm>
            <a:custGeom>
              <a:rect b="b" l="l" r="r" t="t"/>
              <a:pathLst>
                <a:path extrusionOk="0" h="46623" w="65016">
                  <a:moveTo>
                    <a:pt x="17858" y="0"/>
                  </a:moveTo>
                  <a:lnTo>
                    <a:pt x="0" y="22135"/>
                  </a:lnTo>
                  <a:lnTo>
                    <a:pt x="65016" y="46623"/>
                  </a:lnTo>
                  <a:lnTo>
                    <a:pt x="65016" y="17537"/>
                  </a:lnTo>
                  <a:close/>
                </a:path>
              </a:pathLst>
            </a:custGeom>
            <a:solidFill>
              <a:srgbClr val="551561"/>
            </a:solidFill>
            <a:ln>
              <a:noFill/>
            </a:ln>
          </p:spPr>
        </p:sp>
        <p:sp>
          <p:nvSpPr>
            <p:cNvPr id="291" name="Google Shape;291;p37"/>
            <p:cNvSpPr/>
            <p:nvPr/>
          </p:nvSpPr>
          <p:spPr>
            <a:xfrm flipH="1">
              <a:off x="4518572" y="2291772"/>
              <a:ext cx="642683" cy="657851"/>
            </a:xfrm>
            <a:custGeom>
              <a:rect b="b" l="l" r="r" t="t"/>
              <a:pathLst>
                <a:path extrusionOk="0" h="46623" w="65016">
                  <a:moveTo>
                    <a:pt x="17858" y="0"/>
                  </a:moveTo>
                  <a:lnTo>
                    <a:pt x="0" y="22135"/>
                  </a:lnTo>
                  <a:lnTo>
                    <a:pt x="65016" y="46623"/>
                  </a:lnTo>
                  <a:lnTo>
                    <a:pt x="65016" y="17537"/>
                  </a:lnTo>
                  <a:close/>
                </a:path>
              </a:pathLst>
            </a:custGeom>
            <a:solidFill>
              <a:srgbClr val="761E86"/>
            </a:solidFill>
            <a:ln>
              <a:noFill/>
            </a:ln>
          </p:spPr>
        </p:sp>
        <p:sp>
          <p:nvSpPr>
            <p:cNvPr id="292" name="Google Shape;292;p37"/>
            <p:cNvSpPr/>
            <p:nvPr/>
          </p:nvSpPr>
          <p:spPr>
            <a:xfrm flipH="1">
              <a:off x="4522009" y="2708179"/>
              <a:ext cx="881371" cy="854431"/>
            </a:xfrm>
            <a:custGeom>
              <a:rect b="b" l="l" r="r" t="t"/>
              <a:pathLst>
                <a:path extrusionOk="0" h="20822" w="31954">
                  <a:moveTo>
                    <a:pt x="7355" y="0"/>
                  </a:moveTo>
                  <a:lnTo>
                    <a:pt x="31954" y="8796"/>
                  </a:lnTo>
                  <a:lnTo>
                    <a:pt x="31954" y="20822"/>
                  </a:lnTo>
                  <a:lnTo>
                    <a:pt x="0" y="8895"/>
                  </a:lnTo>
                  <a:close/>
                </a:path>
              </a:pathLst>
            </a:custGeom>
            <a:solidFill>
              <a:srgbClr val="7F2090"/>
            </a:solidFill>
            <a:ln>
              <a:noFill/>
            </a:ln>
          </p:spPr>
        </p:sp>
      </p:grpSp>
      <p:sp>
        <p:nvSpPr>
          <p:cNvPr id="293" name="Google Shape;293;p37"/>
          <p:cNvSpPr txBox="1"/>
          <p:nvPr>
            <p:ph type="title"/>
          </p:nvPr>
        </p:nvSpPr>
        <p:spPr>
          <a:xfrm>
            <a:off x="797467" y="431396"/>
            <a:ext cx="10962900" cy="1118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s-Latn-BA">
                <a:latin typeface="Arial"/>
                <a:ea typeface="Arial"/>
                <a:cs typeface="Arial"/>
                <a:sym typeface="Arial"/>
              </a:rPr>
              <a:t>Performance Evaluations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The Deployment Phase</a:t>
            </a:r>
            <a:endParaRPr/>
          </a:p>
        </p:txBody>
      </p:sp>
      <p:sp>
        <p:nvSpPr>
          <p:cNvPr id="299" name="Google Shape;299;p38"/>
          <p:cNvSpPr txBox="1"/>
          <p:nvPr>
            <p:ph idx="1" type="body"/>
          </p:nvPr>
        </p:nvSpPr>
        <p:spPr>
          <a:xfrm>
            <a:off x="3095897" y="1841862"/>
            <a:ext cx="8623800" cy="438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Flask (Web Framework)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HTML (creating web pages)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Java Script (For interactive web pages)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Saved Model weights (For predictions/reusing for another application)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9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Deployment flow</a:t>
            </a:r>
            <a:endParaRPr/>
          </a:p>
        </p:txBody>
      </p:sp>
      <p:pic>
        <p:nvPicPr>
          <p:cNvPr id="305" name="Google Shape;30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7806" y="2564106"/>
            <a:ext cx="7722300" cy="31797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0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Deployment Example</a:t>
            </a:r>
            <a:endParaRPr/>
          </a:p>
        </p:txBody>
      </p:sp>
      <p:pic>
        <p:nvPicPr>
          <p:cNvPr id="311" name="Google Shape;3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825" y="1743076"/>
            <a:ext cx="4563605" cy="4810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1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Deployment Code Walkthrough</a:t>
            </a:r>
            <a:endParaRPr/>
          </a:p>
        </p:txBody>
      </p:sp>
      <p:sp>
        <p:nvSpPr>
          <p:cNvPr id="317" name="Google Shape;317;p41"/>
          <p:cNvSpPr txBox="1"/>
          <p:nvPr>
            <p:ph idx="1" type="body"/>
          </p:nvPr>
        </p:nvSpPr>
        <p:spPr>
          <a:xfrm>
            <a:off x="3095897" y="1841862"/>
            <a:ext cx="8623800" cy="438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3095897" y="417376"/>
            <a:ext cx="862366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rebuchet MS"/>
              <a:buNone/>
            </a:pPr>
            <a:r>
              <a:rPr lang="bs-Latn-BA"/>
              <a:t>Background - Logo</a:t>
            </a:r>
            <a:endParaRPr/>
          </a:p>
        </p:txBody>
      </p:sp>
      <p:pic>
        <p:nvPicPr>
          <p:cNvPr id="157" name="Google Shape;15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3925" y="4840208"/>
            <a:ext cx="3522394" cy="1981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2214" y="4840208"/>
            <a:ext cx="3522394" cy="1981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5225" y="4840203"/>
            <a:ext cx="2641800" cy="198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3095900" y="1841854"/>
            <a:ext cx="8623800" cy="27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Logo is the visual entity </a:t>
            </a:r>
            <a:r>
              <a:rPr b="1" lang="bs-Latn-BA"/>
              <a:t>signifying an organization</a:t>
            </a:r>
            <a:endParaRPr b="1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As soon as you begin </a:t>
            </a:r>
            <a:r>
              <a:rPr b="1" lang="bs-Latn-BA"/>
              <a:t>advertising your product</a:t>
            </a:r>
            <a:r>
              <a:rPr lang="bs-Latn-BA"/>
              <a:t> with your logo, your logo is technically </a:t>
            </a:r>
            <a:r>
              <a:rPr b="1" lang="bs-Latn-BA"/>
              <a:t>trademarked</a:t>
            </a:r>
            <a:r>
              <a:rPr lang="bs-Latn-BA"/>
              <a:t> in the eyes of the law.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In the United States, trademark rights begin when the trademark is put into </a:t>
            </a:r>
            <a:r>
              <a:rPr b="1" lang="bs-Latn-BA"/>
              <a:t>commercial use</a:t>
            </a:r>
            <a:r>
              <a:rPr lang="bs-Latn-BA"/>
              <a:t>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2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Future Scope</a:t>
            </a:r>
            <a:endParaRPr/>
          </a:p>
        </p:txBody>
      </p:sp>
      <p:sp>
        <p:nvSpPr>
          <p:cNvPr id="323" name="Google Shape;323;p42"/>
          <p:cNvSpPr txBox="1"/>
          <p:nvPr>
            <p:ph idx="1" type="body"/>
          </p:nvPr>
        </p:nvSpPr>
        <p:spPr>
          <a:xfrm>
            <a:off x="3095900" y="1460843"/>
            <a:ext cx="8623800" cy="436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bs-Latn-BA" sz="2000"/>
              <a:t>Gather more data (more images for each class)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bs-Latn-BA" sz="2000"/>
              <a:t>Improving the prediction accuracy by adding more layers</a:t>
            </a:r>
            <a:endParaRPr sz="2000"/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bs-Latn-BA" sz="2000"/>
              <a:t>Diverse Applications:</a:t>
            </a:r>
            <a:endParaRPr b="1" sz="2000"/>
          </a:p>
          <a:p>
            <a:pPr indent="-355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lang="bs-Latn-BA" sz="2000"/>
              <a:t>Virtual:</a:t>
            </a:r>
            <a:r>
              <a:rPr lang="bs-Latn-BA" sz="2000"/>
              <a:t> API to detect all the logos in a live video/image (opencv)</a:t>
            </a:r>
            <a:endParaRPr sz="2000"/>
          </a:p>
          <a:p>
            <a:pPr indent="-355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b="1" lang="bs-Latn-BA" sz="2000"/>
              <a:t>Physical:</a:t>
            </a:r>
            <a:endParaRPr b="1" sz="2000"/>
          </a:p>
          <a:p>
            <a:pPr indent="-35560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bs-Latn-BA"/>
              <a:t>Can attach a camera to the application such that if we draw a logo in a Sheet &amp; click the capture button - it processes the image and implements the same work-flow</a:t>
            </a:r>
            <a:endParaRPr/>
          </a:p>
          <a:p>
            <a:pPr indent="-34290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On the other hand, we can attach a ‘Digital Graphic Drawing Pad/Tablet’ to the system and draw the logo [which most professionals do], they can send that digital logo to the application and get the results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3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Future Scope</a:t>
            </a:r>
            <a:endParaRPr/>
          </a:p>
        </p:txBody>
      </p:sp>
      <p:pic>
        <p:nvPicPr>
          <p:cNvPr id="329" name="Google Shape;32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4825" y="1655775"/>
            <a:ext cx="2791097" cy="1967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1050" y="1485050"/>
            <a:ext cx="4105101" cy="230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5900" y="3964895"/>
            <a:ext cx="3906340" cy="2929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09600" y="4034226"/>
            <a:ext cx="2791100" cy="27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4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Conclusion</a:t>
            </a:r>
            <a:endParaRPr/>
          </a:p>
        </p:txBody>
      </p:sp>
      <p:sp>
        <p:nvSpPr>
          <p:cNvPr id="338" name="Google Shape;338;p44"/>
          <p:cNvSpPr txBox="1"/>
          <p:nvPr>
            <p:ph idx="1" type="body"/>
          </p:nvPr>
        </p:nvSpPr>
        <p:spPr>
          <a:xfrm>
            <a:off x="3095897" y="1841862"/>
            <a:ext cx="8623800" cy="438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Achieved ~80% Accuracy on 500 classes with 12 images in each class, there is scope of further improvement.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Scope of including more images for each class and increase the number of classes.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Manually remove noise and train on ideal set of images for each class (requires laborious effort)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5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References</a:t>
            </a:r>
            <a:endParaRPr/>
          </a:p>
        </p:txBody>
      </p:sp>
      <p:sp>
        <p:nvSpPr>
          <p:cNvPr id="344" name="Google Shape;344;p45"/>
          <p:cNvSpPr txBox="1"/>
          <p:nvPr>
            <p:ph idx="1" type="body"/>
          </p:nvPr>
        </p:nvSpPr>
        <p:spPr>
          <a:xfrm>
            <a:off x="3095897" y="1841862"/>
            <a:ext cx="8623800" cy="438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bs-Latn-BA" u="sng">
                <a:solidFill>
                  <a:schemeClr val="hlink"/>
                </a:solidFill>
                <a:hlinkClick r:id="rId3"/>
              </a:rPr>
              <a:t>https://github.com/satojkovic/DeepLogo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bs-Latn-BA" u="sng">
                <a:solidFill>
                  <a:schemeClr val="hlink"/>
                </a:solidFill>
                <a:hlinkClick r:id="rId4"/>
              </a:rPr>
              <a:t>https://www.upcounsel.com/trademark-infringement-penalties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bs-Latn-BA" u="sng">
                <a:solidFill>
                  <a:schemeClr val="hlink"/>
                </a:solidFill>
                <a:hlinkClick r:id="rId5"/>
              </a:rPr>
              <a:t>https://keras.io/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bs-Latn-BA" u="sng">
                <a:solidFill>
                  <a:schemeClr val="hlink"/>
                </a:solidFill>
                <a:hlinkClick r:id="rId6"/>
              </a:rPr>
              <a:t>https://github.com/mtobeiyf/keras-flask-deploy-webapp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bs-Latn-BA" u="sng">
                <a:solidFill>
                  <a:schemeClr val="hlink"/>
                </a:solidFill>
                <a:hlinkClick r:id="rId7"/>
              </a:rPr>
              <a:t>https://pypi.org/project/google-images-download/1.0.1/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bs-Latn-BA"/>
              <a:t>stackoverflow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bs-Latn-BA"/>
              <a:t>google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Abstract</a:t>
            </a:r>
            <a:endParaRPr/>
          </a:p>
        </p:txBody>
      </p:sp>
      <p:sp>
        <p:nvSpPr>
          <p:cNvPr id="166" name="Google Shape;166;p25"/>
          <p:cNvSpPr txBox="1"/>
          <p:nvPr>
            <p:ph idx="1" type="body"/>
          </p:nvPr>
        </p:nvSpPr>
        <p:spPr>
          <a:xfrm>
            <a:off x="3095900" y="1460853"/>
            <a:ext cx="8623800" cy="312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The designer is always put to challenge to design a logo for a new organization that represents the organization's value/mission/nature of service they provide.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If he/she designs a logo, can we automatically pull out logos that match the one that is designed or is unique.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This reduces a lot of rework for the designers.</a:t>
            </a:r>
            <a:endParaRPr/>
          </a:p>
        </p:txBody>
      </p:sp>
      <p:pic>
        <p:nvPicPr>
          <p:cNvPr id="167" name="Google Shape;1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3185" y="4704525"/>
            <a:ext cx="4041915" cy="198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Applications</a:t>
            </a:r>
            <a:endParaRPr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3095897" y="1841862"/>
            <a:ext cx="8623800" cy="438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Logo Detection - (Finding all the logos in a video/image (opencv))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bs-Latn-BA"/>
              <a:t>Making sure new logos are not similar to existing ones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Feature Extraction to generate new unique logos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Making commercial use of scraped logos (Manual selection required)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State of art classification - 500 classes (80%+ Accuracy)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Methodology</a:t>
            </a:r>
            <a:endParaRPr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3095897" y="1841862"/>
            <a:ext cx="8623800" cy="438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b="1" lang="bs-Latn-BA"/>
              <a:t>Data Gathering:</a:t>
            </a:r>
            <a:r>
              <a:rPr lang="bs-Latn-BA"/>
              <a:t> Gather the images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b="1" lang="bs-Latn-BA"/>
              <a:t>Preprocessing:</a:t>
            </a:r>
            <a:r>
              <a:rPr lang="bs-Latn-BA"/>
              <a:t> Clean and resize the images, Remove noise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b="1" lang="bs-Latn-BA"/>
              <a:t>Modelling:</a:t>
            </a:r>
            <a:r>
              <a:rPr lang="bs-Latn-BA"/>
              <a:t> Extract the features, Classify the features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b="1" lang="bs-Latn-BA"/>
              <a:t>Evaluating:</a:t>
            </a:r>
            <a:r>
              <a:rPr lang="bs-Latn-BA"/>
              <a:t> </a:t>
            </a:r>
            <a:r>
              <a:rPr lang="bs-Latn-BA"/>
              <a:t>Select the similar logo(s), </a:t>
            </a:r>
            <a:r>
              <a:rPr lang="bs-Latn-BA"/>
              <a:t>Rank the brand/logos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b="1" lang="bs-Latn-BA"/>
              <a:t>Deployment:</a:t>
            </a:r>
            <a:r>
              <a:rPr lang="bs-Latn-BA"/>
              <a:t> API for similar logo recognition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Ideal Data Required</a:t>
            </a:r>
            <a:endParaRPr/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3095900" y="1841856"/>
            <a:ext cx="8623800" cy="2181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Get the logos of all the existing companies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If not all, atleast for the top companies across the globe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Few hundreds of logos for each company</a:t>
            </a:r>
            <a:endParaRPr/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2600" y="4023750"/>
            <a:ext cx="2529425" cy="252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1825" y="4029393"/>
            <a:ext cx="2890793" cy="2529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Data Gathering</a:t>
            </a:r>
            <a:endParaRPr/>
          </a:p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3095900" y="1460856"/>
            <a:ext cx="8623800" cy="2064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bs-Latn-BA" sz="2000"/>
              <a:t>Manually gathered Fortune 500 and Forbes 300 listed companies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bs-Latn-BA" sz="2000"/>
              <a:t>Listed out top 500 companies from the above list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bs-Latn-BA" sz="2000"/>
              <a:t>Planned to download 100 logos for each company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bs-Latn-BA" sz="2000"/>
              <a:t>Should I do it manually like this?</a:t>
            </a:r>
            <a:endParaRPr sz="2000"/>
          </a:p>
        </p:txBody>
      </p:sp>
      <p:pic>
        <p:nvPicPr>
          <p:cNvPr id="194" name="Google Shape;194;p29"/>
          <p:cNvPicPr preferRelativeResize="0"/>
          <p:nvPr/>
        </p:nvPicPr>
        <p:blipFill rotWithShape="1">
          <a:blip r:embed="rId3">
            <a:alphaModFix/>
          </a:blip>
          <a:srcRect b="27661" l="0" r="64165" t="10009"/>
          <a:stretch/>
        </p:blipFill>
        <p:spPr>
          <a:xfrm>
            <a:off x="3657575" y="3898375"/>
            <a:ext cx="2948626" cy="288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6538" y="3898375"/>
            <a:ext cx="3787512" cy="280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Data Gathered</a:t>
            </a:r>
            <a:endParaRPr/>
          </a:p>
        </p:txBody>
      </p:sp>
      <p:sp>
        <p:nvSpPr>
          <p:cNvPr id="201" name="Google Shape;201;p30"/>
          <p:cNvSpPr txBox="1"/>
          <p:nvPr>
            <p:ph idx="1" type="body"/>
          </p:nvPr>
        </p:nvSpPr>
        <p:spPr>
          <a:xfrm>
            <a:off x="3095900" y="1460845"/>
            <a:ext cx="8623800" cy="3618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bs-Latn-BA" sz="1600"/>
              <a:t>Thanks to </a:t>
            </a:r>
            <a:r>
              <a:rPr lang="bs-Latn-BA" sz="1600"/>
              <a:t>ready-to-run </a:t>
            </a:r>
            <a:r>
              <a:rPr lang="bs-Latn-BA" sz="1600"/>
              <a:t>Python Script to download hundreds of images from 'Google Images'.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bs-Latn-BA" sz="1600"/>
              <a:t>scraped 100 logo images for each company i.e. 50000 images - has a lot of noise</a:t>
            </a:r>
            <a:endParaRPr sz="1600"/>
          </a:p>
          <a:p>
            <a:pPr indent="0" lvl="0" marL="139700" marR="139700" rtl="0" algn="l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s-Latn-BA" sz="1100">
                <a:solidFill>
                  <a:srgbClr val="6C6C6C"/>
                </a:solidFill>
                <a:highlight>
                  <a:srgbClr val="F9F9F9"/>
                </a:highlight>
                <a:latin typeface="Courier New"/>
                <a:ea typeface="Courier New"/>
                <a:cs typeface="Courier New"/>
                <a:sym typeface="Courier New"/>
              </a:rPr>
              <a:t>$ pip install google_images_download</a:t>
            </a:r>
            <a:endParaRPr sz="1100">
              <a:solidFill>
                <a:srgbClr val="6C6C6C"/>
              </a:solidFill>
              <a:highlight>
                <a:srgbClr val="F9F9F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None/>
            </a:pPr>
            <a:r>
              <a:rPr lang="bs-Latn-BA" sz="1100">
                <a:solidFill>
                  <a:srgbClr val="6C6C6C"/>
                </a:solidFill>
                <a:highlight>
                  <a:srgbClr val="F9F9F9"/>
                </a:highlight>
                <a:latin typeface="Courier New"/>
                <a:ea typeface="Courier New"/>
                <a:cs typeface="Courier New"/>
                <a:sym typeface="Courier New"/>
              </a:rPr>
              <a:t>$git clone https://github.com/hardikvasa/google-images-download.git</a:t>
            </a:r>
            <a:br>
              <a:rPr lang="bs-Latn-BA" sz="1100">
                <a:solidFill>
                  <a:srgbClr val="6C6C6C"/>
                </a:solidFill>
                <a:highlight>
                  <a:srgbClr val="F9F9F9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bs-Latn-BA" sz="1100">
                <a:solidFill>
                  <a:srgbClr val="6C6C6C"/>
                </a:solidFill>
                <a:highlight>
                  <a:srgbClr val="F9F9F9"/>
                </a:highlight>
                <a:latin typeface="Courier New"/>
                <a:ea typeface="Courier New"/>
                <a:cs typeface="Courier New"/>
                <a:sym typeface="Courier New"/>
              </a:rPr>
              <a:t>$ cd google-images-download &amp;&amp; sudo python setup.py install</a:t>
            </a:r>
            <a:endParaRPr sz="1100">
              <a:solidFill>
                <a:srgbClr val="6C6C6C"/>
              </a:solidFill>
              <a:highlight>
                <a:srgbClr val="F9F9F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None/>
            </a:pPr>
            <a:r>
              <a:rPr lang="bs-Latn-BA" sz="1100">
                <a:solidFill>
                  <a:srgbClr val="6C6C6C"/>
                </a:solidFill>
                <a:highlight>
                  <a:srgbClr val="F9F9F9"/>
                </a:highlight>
                <a:latin typeface="Courier New"/>
                <a:ea typeface="Courier New"/>
                <a:cs typeface="Courier New"/>
                <a:sym typeface="Courier New"/>
              </a:rPr>
              <a:t>$python google-images-download.py --keywords "Microsoft logo, ANZ logo, …." --limit 100 --format png</a:t>
            </a:r>
            <a:endParaRPr/>
          </a:p>
        </p:txBody>
      </p:sp>
      <p:pic>
        <p:nvPicPr>
          <p:cNvPr id="202" name="Google Shape;2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5900" y="4621700"/>
            <a:ext cx="3887318" cy="218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0"/>
          <p:cNvPicPr preferRelativeResize="0"/>
          <p:nvPr/>
        </p:nvPicPr>
        <p:blipFill rotWithShape="1">
          <a:blip r:embed="rId4">
            <a:alphaModFix/>
          </a:blip>
          <a:srcRect b="31739" l="13942" r="37797" t="2314"/>
          <a:stretch/>
        </p:blipFill>
        <p:spPr>
          <a:xfrm>
            <a:off x="7692875" y="4621700"/>
            <a:ext cx="4184376" cy="218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3095897" y="417376"/>
            <a:ext cx="86238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s-Latn-BA"/>
              <a:t>Data Gathered</a:t>
            </a:r>
            <a:endParaRPr/>
          </a:p>
        </p:txBody>
      </p:sp>
      <p:sp>
        <p:nvSpPr>
          <p:cNvPr id="209" name="Google Shape;209;p31"/>
          <p:cNvSpPr txBox="1"/>
          <p:nvPr>
            <p:ph idx="1" type="body"/>
          </p:nvPr>
        </p:nvSpPr>
        <p:spPr>
          <a:xfrm>
            <a:off x="3095900" y="1460846"/>
            <a:ext cx="8623800" cy="82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bs-Latn-BA"/>
              <a:t>Marathon!</a:t>
            </a:r>
            <a:endParaRPr/>
          </a:p>
        </p:txBody>
      </p:sp>
      <p:pic>
        <p:nvPicPr>
          <p:cNvPr id="210" name="Google Shape;210;p31"/>
          <p:cNvPicPr preferRelativeResize="0"/>
          <p:nvPr/>
        </p:nvPicPr>
        <p:blipFill rotWithShape="1">
          <a:blip r:embed="rId3">
            <a:alphaModFix/>
          </a:blip>
          <a:srcRect b="49930" l="4962" r="56777" t="5316"/>
          <a:stretch/>
        </p:blipFill>
        <p:spPr>
          <a:xfrm>
            <a:off x="3814125" y="2394275"/>
            <a:ext cx="6022800" cy="396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